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73" r:id="rId3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0" r:id="rId8"/>
    <p:sldId id="265" r:id="rId9"/>
    <p:sldId id="262" r:id="rId10"/>
    <p:sldId id="263" r:id="rId11"/>
    <p:sldId id="266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10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2B468D-0825-4A5A-9E0E-E740A416D7A9}" type="datetimeFigureOut">
              <a:rPr lang="en-US" smtClean="0"/>
              <a:t>9/18/2025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8F104-3E7E-4FF8-A494-0ECCAD0C4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02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8F104-3E7E-4FF8-A494-0ECCAD0C4D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75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21560" y="622800"/>
            <a:ext cx="4283640" cy="99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03;p19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30840" y="302760"/>
            <a:ext cx="85842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12;p20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30840" y="3114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17;p3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351680" y="2888280"/>
            <a:ext cx="4041720" cy="148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4351680" y="1608840"/>
            <a:ext cx="111708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5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162720" y="146520"/>
            <a:ext cx="3030120" cy="4839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grpSp>
        <p:nvGrpSpPr>
          <p:cNvPr id="46" name="Google Shape;21;p3"/>
          <p:cNvGrpSpPr/>
          <p:nvPr/>
        </p:nvGrpSpPr>
        <p:grpSpPr>
          <a:xfrm>
            <a:off x="5231160" y="1118880"/>
            <a:ext cx="4654440" cy="1941120"/>
            <a:chOff x="5231160" y="1118880"/>
            <a:chExt cx="4654440" cy="1941120"/>
          </a:xfrm>
        </p:grpSpPr>
        <p:cxnSp>
          <p:nvCxnSpPr>
            <p:cNvPr id="47" name="Google Shape;22;p3"/>
            <p:cNvCxnSpPr/>
            <p:nvPr/>
          </p:nvCxnSpPr>
          <p:spPr>
            <a:xfrm>
              <a:off x="5231160" y="2089440"/>
              <a:ext cx="182484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  <p:sp>
          <p:nvSpPr>
            <p:cNvPr id="48" name="Google Shape;23;p3"/>
            <p:cNvSpPr/>
            <p:nvPr/>
          </p:nvSpPr>
          <p:spPr>
            <a:xfrm>
              <a:off x="7068600" y="1118880"/>
              <a:ext cx="1941120" cy="19411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9" name="Google Shape;24;p3"/>
            <p:cNvSpPr/>
            <p:nvPr/>
          </p:nvSpPr>
          <p:spPr>
            <a:xfrm>
              <a:off x="7566840" y="1118880"/>
              <a:ext cx="1941120" cy="19411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0" name="Google Shape;25;p3"/>
            <p:cNvSpPr/>
            <p:nvPr/>
          </p:nvSpPr>
          <p:spPr>
            <a:xfrm>
              <a:off x="7944480" y="1118880"/>
              <a:ext cx="1941120" cy="19411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ANK_1_1_1_1_1_1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123;p21"/>
          <p:cNvPicPr/>
          <p:nvPr/>
        </p:nvPicPr>
        <p:blipFill>
          <a:blip r:embed="rId2"/>
          <a:stretch/>
        </p:blipFill>
        <p:spPr>
          <a:xfrm>
            <a:off x="89280" y="77400"/>
            <a:ext cx="8965440" cy="498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21560" y="622800"/>
            <a:ext cx="4283640" cy="997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3" name="Google Shape;126;p21"/>
          <p:cNvSpPr/>
          <p:nvPr/>
        </p:nvSpPr>
        <p:spPr>
          <a:xfrm>
            <a:off x="578880" y="3402000"/>
            <a:ext cx="2826360" cy="615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  <a:hlinkClick r:id="rId3"/>
              </a:rPr>
              <a:t>Slidesgo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,</a:t>
            </a: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 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  <a:hlinkClick r:id="rId4"/>
              </a:rPr>
              <a:t>Freepik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54" name="Google Shape;127;p21"/>
          <p:cNvGrpSpPr/>
          <p:nvPr/>
        </p:nvGrpSpPr>
        <p:grpSpPr>
          <a:xfrm>
            <a:off x="617760" y="132840"/>
            <a:ext cx="11220120" cy="4877640"/>
            <a:chOff x="617760" y="132840"/>
            <a:chExt cx="11220120" cy="4877640"/>
          </a:xfrm>
        </p:grpSpPr>
        <p:sp>
          <p:nvSpPr>
            <p:cNvPr id="55" name="Google Shape;128;p21"/>
            <p:cNvSpPr/>
            <p:nvPr/>
          </p:nvSpPr>
          <p:spPr>
            <a:xfrm>
              <a:off x="6960240" y="132840"/>
              <a:ext cx="4877640" cy="487764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6" name="Google Shape;129;p21"/>
            <p:cNvSpPr/>
            <p:nvPr/>
          </p:nvSpPr>
          <p:spPr>
            <a:xfrm>
              <a:off x="5135760" y="756000"/>
              <a:ext cx="3631320" cy="36313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7" name="Google Shape;130;p21"/>
            <p:cNvSpPr/>
            <p:nvPr/>
          </p:nvSpPr>
          <p:spPr>
            <a:xfrm>
              <a:off x="4050360" y="1605240"/>
              <a:ext cx="1932480" cy="193248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cxnSp>
          <p:nvCxnSpPr>
            <p:cNvPr id="58" name="Google Shape;131;p21"/>
            <p:cNvCxnSpPr/>
            <p:nvPr/>
          </p:nvCxnSpPr>
          <p:spPr>
            <a:xfrm>
              <a:off x="617760" y="2665800"/>
              <a:ext cx="190368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  <p:cxnSp>
          <p:nvCxnSpPr>
            <p:cNvPr id="59" name="Google Shape;132;p21"/>
            <p:cNvCxnSpPr/>
            <p:nvPr/>
          </p:nvCxnSpPr>
          <p:spPr>
            <a:xfrm>
              <a:off x="617760" y="3240000"/>
              <a:ext cx="190368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</p:grp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123;p21"/>
          <p:cNvPicPr/>
          <p:nvPr/>
        </p:nvPicPr>
        <p:blipFill>
          <a:blip r:embed="rId2"/>
          <a:stretch/>
        </p:blipFill>
        <p:spPr>
          <a:xfrm>
            <a:off x="89280" y="77400"/>
            <a:ext cx="8965440" cy="498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21560" y="622800"/>
            <a:ext cx="4283640" cy="997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3" name="Google Shape;126;p21"/>
          <p:cNvSpPr/>
          <p:nvPr/>
        </p:nvSpPr>
        <p:spPr>
          <a:xfrm>
            <a:off x="578880" y="3402000"/>
            <a:ext cx="2826360" cy="615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  <a:hlinkClick r:id="rId3"/>
              </a:rPr>
              <a:t>Slidesgo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,</a:t>
            </a: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 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  <a:hlinkClick r:id="rId4"/>
              </a:rPr>
              <a:t>Freepik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63" name="Google Shape;127;p21"/>
          <p:cNvGrpSpPr/>
          <p:nvPr/>
        </p:nvGrpSpPr>
        <p:grpSpPr>
          <a:xfrm>
            <a:off x="617760" y="132840"/>
            <a:ext cx="11220120" cy="4877640"/>
            <a:chOff x="617760" y="132840"/>
            <a:chExt cx="11220120" cy="4877640"/>
          </a:xfrm>
        </p:grpSpPr>
        <p:sp>
          <p:nvSpPr>
            <p:cNvPr id="55" name="Google Shape;128;p21"/>
            <p:cNvSpPr/>
            <p:nvPr/>
          </p:nvSpPr>
          <p:spPr>
            <a:xfrm>
              <a:off x="6960240" y="132840"/>
              <a:ext cx="4877640" cy="487764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6" name="Google Shape;129;p21"/>
            <p:cNvSpPr/>
            <p:nvPr/>
          </p:nvSpPr>
          <p:spPr>
            <a:xfrm>
              <a:off x="5135760" y="756000"/>
              <a:ext cx="3631320" cy="36313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7" name="Google Shape;130;p21"/>
            <p:cNvSpPr/>
            <p:nvPr/>
          </p:nvSpPr>
          <p:spPr>
            <a:xfrm>
              <a:off x="4050360" y="1605240"/>
              <a:ext cx="1932480" cy="193248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cxnSp>
          <p:nvCxnSpPr>
            <p:cNvPr id="64" name="Google Shape;131;p21"/>
            <p:cNvCxnSpPr/>
            <p:nvPr/>
          </p:nvCxnSpPr>
          <p:spPr>
            <a:xfrm>
              <a:off x="617760" y="2665800"/>
              <a:ext cx="190368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  <p:cxnSp>
          <p:nvCxnSpPr>
            <p:cNvPr id="65" name="Google Shape;132;p21"/>
            <p:cNvCxnSpPr/>
            <p:nvPr/>
          </p:nvCxnSpPr>
          <p:spPr>
            <a:xfrm>
              <a:off x="617760" y="3240000"/>
              <a:ext cx="190368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</p:grp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134;p22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136;p23"/>
          <p:cNvPicPr/>
          <p:nvPr/>
        </p:nvPicPr>
        <p:blipFill>
          <a:blip r:embed="rId2"/>
          <a:stretch/>
        </p:blipFill>
        <p:spPr>
          <a:xfrm>
            <a:off x="89280" y="77400"/>
            <a:ext cx="8965440" cy="49881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27;p4"/>
          <p:cNvPicPr/>
          <p:nvPr/>
        </p:nvPicPr>
        <p:blipFill>
          <a:blip r:embed="rId2"/>
          <a:stretch/>
        </p:blipFill>
        <p:spPr>
          <a:xfrm>
            <a:off x="91080" y="63000"/>
            <a:ext cx="8961840" cy="5017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31;p5"/>
          <p:cNvPicPr/>
          <p:nvPr/>
        </p:nvPicPr>
        <p:blipFill>
          <a:blip r:embed="rId2"/>
          <a:stretch/>
        </p:blipFill>
        <p:spPr>
          <a:xfrm>
            <a:off x="89280" y="77400"/>
            <a:ext cx="8965440" cy="498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330840" y="31032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38;p6"/>
          <p:cNvPicPr/>
          <p:nvPr/>
        </p:nvPicPr>
        <p:blipFill>
          <a:blip r:embed="rId2"/>
          <a:stretch/>
        </p:blipFill>
        <p:spPr>
          <a:xfrm flipH="1">
            <a:off x="89640" y="79920"/>
            <a:ext cx="8970120" cy="4997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30840" y="311400"/>
            <a:ext cx="85842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56;p11"/>
          <p:cNvPicPr/>
          <p:nvPr/>
        </p:nvPicPr>
        <p:blipFill>
          <a:blip r:embed="rId2"/>
          <a:stretch/>
        </p:blipFill>
        <p:spPr>
          <a:xfrm flipH="1">
            <a:off x="89640" y="79920"/>
            <a:ext cx="8970120" cy="4997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98560" y="1155960"/>
            <a:ext cx="734652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fr-FR" sz="7200" b="0" u="none" strike="noStrike">
                <a:solidFill>
                  <a:schemeClr val="accent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7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41;p7"/>
          <p:cNvPicPr/>
          <p:nvPr/>
        </p:nvPicPr>
        <p:blipFill>
          <a:blip r:embed="rId2"/>
          <a:stretch/>
        </p:blipFill>
        <p:spPr>
          <a:xfrm>
            <a:off x="91080" y="63000"/>
            <a:ext cx="8961840" cy="5017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236840" cy="108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20000" y="1864080"/>
            <a:ext cx="4008960" cy="2706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5654880" y="137160"/>
            <a:ext cx="3331080" cy="48488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46;p8"/>
          <p:cNvPicPr/>
          <p:nvPr/>
        </p:nvPicPr>
        <p:blipFill>
          <a:blip r:embed="rId2"/>
          <a:stretch/>
        </p:blipFill>
        <p:spPr>
          <a:xfrm flipH="1">
            <a:off x="89640" y="79920"/>
            <a:ext cx="8970120" cy="4997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724120" y="1307160"/>
            <a:ext cx="369540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49;p9"/>
          <p:cNvPicPr/>
          <p:nvPr/>
        </p:nvPicPr>
        <p:blipFill>
          <a:blip r:embed="rId2"/>
          <a:stretch/>
        </p:blipFill>
        <p:spPr>
          <a:xfrm>
            <a:off x="91080" y="63000"/>
            <a:ext cx="8961840" cy="5017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2201760" y="1584720"/>
            <a:ext cx="474012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body"/>
          </p:nvPr>
        </p:nvSpPr>
        <p:spPr>
          <a:xfrm>
            <a:off x="-6840" y="0"/>
            <a:ext cx="9143640" cy="5157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720000" y="4038120"/>
            <a:ext cx="7703640" cy="57240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142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145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61;p13"/>
          <p:cNvPicPr/>
          <p:nvPr/>
        </p:nvPicPr>
        <p:blipFill>
          <a:blip r:embed="rId2"/>
          <a:stretch/>
        </p:blipFill>
        <p:spPr>
          <a:xfrm>
            <a:off x="92160" y="75960"/>
            <a:ext cx="8959680" cy="499140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30840" y="303480"/>
            <a:ext cx="2305080" cy="1261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330840" y="19479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title"/>
          </p:nvPr>
        </p:nvSpPr>
        <p:spPr>
          <a:xfrm>
            <a:off x="330840" y="36723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title"/>
          </p:nvPr>
        </p:nvSpPr>
        <p:spPr>
          <a:xfrm>
            <a:off x="3030120" y="19479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title"/>
          </p:nvPr>
        </p:nvSpPr>
        <p:spPr>
          <a:xfrm>
            <a:off x="3030120" y="36723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6"/>
          <p:cNvSpPr>
            <a:spLocks noGrp="1"/>
          </p:cNvSpPr>
          <p:nvPr>
            <p:ph type="title"/>
          </p:nvPr>
        </p:nvSpPr>
        <p:spPr>
          <a:xfrm>
            <a:off x="5729400" y="19479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7"/>
          <p:cNvSpPr>
            <a:spLocks noGrp="1"/>
          </p:cNvSpPr>
          <p:nvPr>
            <p:ph type="title"/>
          </p:nvPr>
        </p:nvSpPr>
        <p:spPr>
          <a:xfrm>
            <a:off x="5729400" y="367236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76;p14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30840" y="312840"/>
            <a:ext cx="71719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79;p15"/>
          <p:cNvPicPr/>
          <p:nvPr/>
        </p:nvPicPr>
        <p:blipFill>
          <a:blip r:embed="rId2"/>
          <a:stretch/>
        </p:blipFill>
        <p:spPr>
          <a:xfrm>
            <a:off x="89280" y="77400"/>
            <a:ext cx="8965440" cy="498852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30840" y="312840"/>
            <a:ext cx="77137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82;p16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30840" y="309240"/>
            <a:ext cx="8099640" cy="1148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25" name="Google Shape;85;p16"/>
          <p:cNvGrpSpPr/>
          <p:nvPr/>
        </p:nvGrpSpPr>
        <p:grpSpPr>
          <a:xfrm>
            <a:off x="300240" y="2857680"/>
            <a:ext cx="4029840" cy="1362240"/>
            <a:chOff x="300240" y="2857680"/>
            <a:chExt cx="4029840" cy="1362240"/>
          </a:xfrm>
        </p:grpSpPr>
        <p:cxnSp>
          <p:nvCxnSpPr>
            <p:cNvPr id="26" name="Google Shape;86;p16"/>
            <p:cNvCxnSpPr>
              <a:stCxn id="27" idx="2"/>
            </p:cNvCxnSpPr>
            <p:nvPr/>
          </p:nvCxnSpPr>
          <p:spPr>
            <a:xfrm>
              <a:off x="1662480" y="3538800"/>
              <a:ext cx="2667960" cy="360"/>
            </a:xfrm>
            <a:prstGeom prst="straightConnector1">
              <a:avLst/>
            </a:prstGeom>
            <a:ln w="9525">
              <a:solidFill>
                <a:srgbClr val="787788"/>
              </a:solidFill>
              <a:prstDash val="dash"/>
              <a:round/>
            </a:ln>
          </p:spPr>
        </p:cxnSp>
        <p:sp>
          <p:nvSpPr>
            <p:cNvPr id="27" name="Google Shape;87;p16"/>
            <p:cNvSpPr/>
            <p:nvPr/>
          </p:nvSpPr>
          <p:spPr>
            <a:xfrm flipH="1">
              <a:off x="300240" y="2857680"/>
              <a:ext cx="1362240" cy="136224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8" name="Google Shape;88;p16"/>
            <p:cNvSpPr/>
            <p:nvPr/>
          </p:nvSpPr>
          <p:spPr>
            <a:xfrm flipH="1">
              <a:off x="1127160" y="3025800"/>
              <a:ext cx="1025640" cy="102564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90;p17"/>
          <p:cNvPicPr/>
          <p:nvPr/>
        </p:nvPicPr>
        <p:blipFill>
          <a:blip r:embed="rId2"/>
          <a:stretch/>
        </p:blipFill>
        <p:spPr>
          <a:xfrm>
            <a:off x="89280" y="77400"/>
            <a:ext cx="900216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1" name="PlaceHolder 1"/>
          <p:cNvSpPr>
            <a:spLocks noGrp="1"/>
          </p:cNvSpPr>
          <p:nvPr>
            <p:ph type="body"/>
          </p:nvPr>
        </p:nvSpPr>
        <p:spPr>
          <a:xfrm>
            <a:off x="330840" y="1090080"/>
            <a:ext cx="4294080" cy="3109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623200" y="130680"/>
            <a:ext cx="3395160" cy="48769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3" name="PlaceHolder 3"/>
          <p:cNvSpPr>
            <a:spLocks noGrp="1"/>
          </p:cNvSpPr>
          <p:nvPr>
            <p:ph type="title"/>
          </p:nvPr>
        </p:nvSpPr>
        <p:spPr>
          <a:xfrm>
            <a:off x="330840" y="312120"/>
            <a:ext cx="4294080" cy="65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95;p18"/>
          <p:cNvPicPr/>
          <p:nvPr/>
        </p:nvPicPr>
        <p:blipFill>
          <a:blip r:embed="rId2"/>
          <a:stretch/>
        </p:blipFill>
        <p:spPr>
          <a:xfrm>
            <a:off x="89280" y="77400"/>
            <a:ext cx="8970120" cy="4988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68680" y="2932560"/>
            <a:ext cx="34923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fr-FR" sz="4500" b="0" u="none" strike="noStrike">
                <a:solidFill>
                  <a:schemeClr val="accent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2825640" y="875520"/>
            <a:ext cx="34923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fr-FR" sz="4500" b="0" u="none" strike="noStrike">
                <a:solidFill>
                  <a:schemeClr val="accent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title"/>
          </p:nvPr>
        </p:nvSpPr>
        <p:spPr>
          <a:xfrm>
            <a:off x="4782960" y="2932560"/>
            <a:ext cx="34923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fr-FR" sz="4500" b="0" u="none" strike="noStrike">
                <a:solidFill>
                  <a:schemeClr val="accent1"/>
                </a:solidFill>
                <a:effectLst/>
                <a:uFillTx/>
                <a:latin typeface="Albert Sans"/>
                <a:ea typeface="Albert Sans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slideLayout" Target="../slideLayouts/slideLayout2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9;p2"/>
          <p:cNvPicPr/>
          <p:nvPr/>
        </p:nvPicPr>
        <p:blipFill>
          <a:blip r:embed="rId3"/>
          <a:stretch/>
        </p:blipFill>
        <p:spPr>
          <a:xfrm>
            <a:off x="83880" y="77040"/>
            <a:ext cx="8975880" cy="498888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30840" y="401040"/>
            <a:ext cx="5645880" cy="1635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2" name="Google Shape;12;p2"/>
          <p:cNvGrpSpPr/>
          <p:nvPr/>
        </p:nvGrpSpPr>
        <p:grpSpPr>
          <a:xfrm>
            <a:off x="4050360" y="132840"/>
            <a:ext cx="7787520" cy="4877640"/>
            <a:chOff x="4050360" y="132840"/>
            <a:chExt cx="7787520" cy="4877640"/>
          </a:xfrm>
        </p:grpSpPr>
        <p:sp>
          <p:nvSpPr>
            <p:cNvPr id="3" name="Google Shape;13;p2"/>
            <p:cNvSpPr/>
            <p:nvPr/>
          </p:nvSpPr>
          <p:spPr>
            <a:xfrm>
              <a:off x="6960240" y="132840"/>
              <a:ext cx="4877640" cy="487764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" name="Google Shape;14;p2"/>
            <p:cNvSpPr/>
            <p:nvPr/>
          </p:nvSpPr>
          <p:spPr>
            <a:xfrm>
              <a:off x="5135760" y="756000"/>
              <a:ext cx="3631320" cy="363132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" name="Google Shape;15;p2"/>
            <p:cNvSpPr/>
            <p:nvPr/>
          </p:nvSpPr>
          <p:spPr>
            <a:xfrm>
              <a:off x="4050360" y="1605240"/>
              <a:ext cx="1932480" cy="1932480"/>
            </a:xfrm>
            <a:prstGeom prst="ellipse">
              <a:avLst/>
            </a:prstGeom>
            <a:noFill/>
            <a:ln w="9525">
              <a:solidFill>
                <a:srgbClr val="787788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33360" y="399960"/>
            <a:ext cx="5648040" cy="163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Finki - NeRF Overview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333360" y="4074609"/>
            <a:ext cx="4924080" cy="599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An Introduction to Neural Radiance Fields</a:t>
            </a:r>
            <a:endParaRPr lang="en-US" sz="14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F0AC05DD-65BC-6583-793C-EEA2CF0F398D}"/>
              </a:ext>
            </a:extLst>
          </p:cNvPr>
          <p:cNvSpPr txBox="1">
            <a:spLocks/>
          </p:cNvSpPr>
          <p:nvPr/>
        </p:nvSpPr>
        <p:spPr>
          <a:xfrm>
            <a:off x="333360" y="4558874"/>
            <a:ext cx="3514320" cy="3693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" sz="1200" dirty="0">
                <a:solidFill>
                  <a:schemeClr val="dk1"/>
                </a:solidFill>
                <a:latin typeface="DM Sans Light"/>
              </a:rPr>
              <a:t>By Bojan Ivanovski 225014</a:t>
            </a:r>
            <a:endParaRPr lang="en-US" sz="1200" dirty="0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33360" y="307671"/>
            <a:ext cx="8096040" cy="1152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Introduction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4572000" y="248888"/>
            <a:ext cx="4247640" cy="324215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8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Finki – NeRF is an implementation of Neural Radiance Fields (NeRF) developed for the course Advanced Web Design at FINKI (Faculty of Computer Science and Engineering), following the original NeRF paper specifications.</a:t>
            </a: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endParaRPr lang="en-US" sz="1800" b="1" u="none" strike="noStrike" dirty="0">
              <a:solidFill>
                <a:schemeClr val="dk1"/>
              </a:solidFill>
              <a:effectLst/>
              <a:uFillTx/>
              <a:latin typeface="Calibri"/>
              <a:ea typeface="DM Sans Light"/>
            </a:endParaRP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8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Currently only implemented to work with the Synthetic Dataset.</a:t>
            </a:r>
            <a:endParaRPr lang="en-US" sz="18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/>
          </p:nvPr>
        </p:nvSpPr>
        <p:spPr>
          <a:xfrm>
            <a:off x="333360" y="1085760"/>
            <a:ext cx="4295520" cy="10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Neural Radiance Fields (NeRF)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 enable synthesizing novel 3D views from 2D images using a continuous volumetric function mapping 3D coordinates to color and density.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spcBef>
                <a:spcPts val="1417"/>
              </a:spcBef>
              <a:buNone/>
            </a:pPr>
            <a:endParaRPr lang="fr-FR" sz="1200" b="0" u="none" strike="noStrike" dirty="0">
              <a:solidFill>
                <a:schemeClr val="dk1"/>
              </a:solidFill>
              <a:effectLst/>
              <a:uFillTx/>
              <a:latin typeface="DM Sans Light"/>
              <a:ea typeface="DM Sans Light"/>
            </a:endParaRPr>
          </a:p>
        </p:txBody>
      </p:sp>
      <p:sp>
        <p:nvSpPr>
          <p:cNvPr id="96" name="Google Shape;298;p37" title="futuristic-technology-hologram (1).jpg"/>
          <p:cNvSpPr/>
          <p:nvPr/>
        </p:nvSpPr>
        <p:spPr>
          <a:xfrm>
            <a:off x="5623200" y="130680"/>
            <a:ext cx="3395160" cy="4876920"/>
          </a:xfrm>
          <a:prstGeom prst="roundRect">
            <a:avLst>
              <a:gd name="adj" fmla="val 6782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title"/>
          </p:nvPr>
        </p:nvSpPr>
        <p:spPr>
          <a:xfrm>
            <a:off x="333360" y="314280"/>
            <a:ext cx="42955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NeRF Fundamentals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8" name="Google Shape;300;p37"/>
          <p:cNvSpPr/>
          <p:nvPr/>
        </p:nvSpPr>
        <p:spPr>
          <a:xfrm>
            <a:off x="-428760" y="4257720"/>
            <a:ext cx="3228480" cy="32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614240" rIns="870823080" bIns="1614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301;p37"/>
          <p:cNvSpPr/>
          <p:nvPr/>
        </p:nvSpPr>
        <p:spPr>
          <a:xfrm>
            <a:off x="1676520" y="4448160"/>
            <a:ext cx="2238120" cy="223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119240" rIns="870823080" bIns="1119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0" name="Google Shape;302;p37"/>
          <p:cNvSpPr/>
          <p:nvPr/>
        </p:nvSpPr>
        <p:spPr>
          <a:xfrm>
            <a:off x="3228840" y="4857840"/>
            <a:ext cx="1733040" cy="1733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866520" rIns="870823080" bIns="86652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3C0589-622D-AE2A-4476-E6E3B1CD3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63" y="2519947"/>
            <a:ext cx="4564833" cy="13325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33360" y="304920"/>
            <a:ext cx="8096040" cy="1152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NeRF Concept and Purpose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4572000" y="1720081"/>
            <a:ext cx="424764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NeRF uses posed images to generate novel views by modeling scenes as volume densities and colors, enabling 3D reconstruction and AR/VR applications.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DC2412-E49C-BDC1-A79A-0F24A58D2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380" y="2085841"/>
            <a:ext cx="4195108" cy="133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F46CDD-E8BA-80A1-F636-612A1BCC8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856" y="469595"/>
            <a:ext cx="2473544" cy="8226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33360" y="304920"/>
            <a:ext cx="8096040" cy="1152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Core NeRF Components and Pipeline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subTitle"/>
          </p:nvPr>
        </p:nvSpPr>
        <p:spPr>
          <a:xfrm>
            <a:off x="4572000" y="1861749"/>
            <a:ext cx="424764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The pipeline combines volume rendering with neural networks using hierarchical sampling for high-quality novel view synthesis from unseen angles.</a:t>
            </a:r>
            <a:b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</a:br>
            <a:b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</a:b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NeRF applies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64 uniform coarse samples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 per ray and refines predictions with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128 importance samples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, integrating colors and densities for detailed novel view synthesis.</a:t>
            </a:r>
            <a:endParaRPr lang="fr-FR" sz="1200" dirty="0">
              <a:solidFill>
                <a:srgbClr val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18A8C0-5424-DCB0-036F-81C589D63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718" y="1151748"/>
            <a:ext cx="2343004" cy="14200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333360" y="1214379"/>
            <a:ext cx="4295520" cy="54581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343080" indent="-295200">
              <a:lnSpc>
                <a:spcPct val="120000"/>
              </a:lnSpc>
              <a:tabLst>
                <a:tab pos="0" algn="l"/>
              </a:tabLst>
            </a:pPr>
            <a:r>
              <a:rPr lang="fr-FR" sz="1600" dirty="0">
                <a:solidFill>
                  <a:schemeClr val="bg1"/>
                </a:solidFill>
              </a:rPr>
              <a:t>Dual-Network Structure</a:t>
            </a:r>
          </a:p>
        </p:txBody>
      </p:sp>
      <p:sp>
        <p:nvSpPr>
          <p:cNvPr id="122" name="Google Shape;298;p37" title="futuristic-technology-hologram (1).jpg"/>
          <p:cNvSpPr/>
          <p:nvPr/>
        </p:nvSpPr>
        <p:spPr>
          <a:xfrm>
            <a:off x="5623200" y="130680"/>
            <a:ext cx="3395160" cy="4876920"/>
          </a:xfrm>
          <a:prstGeom prst="roundRect">
            <a:avLst>
              <a:gd name="adj" fmla="val 6782"/>
            </a:avLst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title"/>
          </p:nvPr>
        </p:nvSpPr>
        <p:spPr>
          <a:xfrm>
            <a:off x="333360" y="370214"/>
            <a:ext cx="42955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Model Architecture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4" name="Google Shape;300;p37"/>
          <p:cNvSpPr/>
          <p:nvPr/>
        </p:nvSpPr>
        <p:spPr>
          <a:xfrm>
            <a:off x="-428760" y="4257720"/>
            <a:ext cx="3228480" cy="32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614240" rIns="870823080" bIns="1614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5" name="Google Shape;301;p37"/>
          <p:cNvSpPr/>
          <p:nvPr/>
        </p:nvSpPr>
        <p:spPr>
          <a:xfrm>
            <a:off x="1676520" y="4448160"/>
            <a:ext cx="2238120" cy="223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119240" rIns="870823080" bIns="1119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6" name="Google Shape;302;p37"/>
          <p:cNvSpPr/>
          <p:nvPr/>
        </p:nvSpPr>
        <p:spPr>
          <a:xfrm>
            <a:off x="3228840" y="4857840"/>
            <a:ext cx="1733040" cy="1733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866520" rIns="870823080" bIns="86652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C869369B-E42D-F63B-FCBA-E0150D1CE563}"/>
              </a:ext>
            </a:extLst>
          </p:cNvPr>
          <p:cNvSpPr txBox="1">
            <a:spLocks/>
          </p:cNvSpPr>
          <p:nvPr/>
        </p:nvSpPr>
        <p:spPr>
          <a:xfrm>
            <a:off x="738308" y="1581153"/>
            <a:ext cx="4295520" cy="102260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3080" indent="-295200">
              <a:lnSpc>
                <a:spcPct val="120000"/>
              </a:lnSpc>
              <a:tabLst>
                <a:tab pos="0" algn="l"/>
              </a:tabLst>
            </a:pPr>
            <a:r>
              <a:rPr lang="fr-FR" sz="1600" dirty="0">
                <a:solidFill>
                  <a:schemeClr val="bg1"/>
                </a:solidFill>
              </a:rPr>
              <a:t>Coarse Network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8 fully-connected layers (256 neurons each)  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Produces initial density + color estimates  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Guides where the fine network should focus </a:t>
            </a:r>
            <a:endParaRPr lang="fr-FR" sz="130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3" name="PlaceHolder 1">
            <a:extLst>
              <a:ext uri="{FF2B5EF4-FFF2-40B4-BE49-F238E27FC236}">
                <a16:creationId xmlns:a16="http://schemas.microsoft.com/office/drawing/2014/main" id="{4C536CEC-F430-4545-4E4B-290FD0164CF7}"/>
              </a:ext>
            </a:extLst>
          </p:cNvPr>
          <p:cNvSpPr txBox="1">
            <a:spLocks/>
          </p:cNvSpPr>
          <p:nvPr/>
        </p:nvSpPr>
        <p:spPr>
          <a:xfrm>
            <a:off x="738307" y="2502136"/>
            <a:ext cx="4617464" cy="102260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3080" indent="-295200">
              <a:lnSpc>
                <a:spcPct val="120000"/>
              </a:lnSpc>
              <a:tabLst>
                <a:tab pos="0" algn="l"/>
              </a:tabLst>
            </a:pPr>
            <a:r>
              <a:rPr lang="fr-FR" sz="1600" dirty="0">
                <a:solidFill>
                  <a:schemeClr val="bg1"/>
                </a:solidFill>
              </a:rPr>
              <a:t>Fine Network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8 fully-connected layers (256 neurons each)  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Additional 4 layers (128 neurons each) </a:t>
            </a:r>
          </a:p>
          <a:p>
            <a:pPr marL="800280" lvl="1" indent="-295200">
              <a:lnSpc>
                <a:spcPct val="120000"/>
              </a:lnSpc>
              <a:tabLst>
                <a:tab pos="0" algn="l"/>
              </a:tabLst>
            </a:pPr>
            <a:r>
              <a:rPr lang="en-US" sz="1300" dirty="0">
                <a:solidFill>
                  <a:schemeClr val="bg1"/>
                </a:solidFill>
              </a:rPr>
              <a:t>Refines predictions using importance sampling for better results</a:t>
            </a:r>
            <a:endParaRPr lang="fr-FR" sz="1300" dirty="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71592-0C8F-285C-1717-7865C29E5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80" y="3741552"/>
            <a:ext cx="3228480" cy="9484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298;p37" title="futuristic-technology-hologram (1).jpg"/>
          <p:cNvSpPr/>
          <p:nvPr/>
        </p:nvSpPr>
        <p:spPr>
          <a:xfrm>
            <a:off x="5623200" y="130680"/>
            <a:ext cx="3395160" cy="4876920"/>
          </a:xfrm>
          <a:prstGeom prst="roundRect">
            <a:avLst>
              <a:gd name="adj" fmla="val 6782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title"/>
          </p:nvPr>
        </p:nvSpPr>
        <p:spPr>
          <a:xfrm>
            <a:off x="333359" y="314280"/>
            <a:ext cx="4480303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Implementation and CLI Features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4" name="Google Shape;300;p37"/>
          <p:cNvSpPr/>
          <p:nvPr/>
        </p:nvSpPr>
        <p:spPr>
          <a:xfrm>
            <a:off x="-428760" y="4257720"/>
            <a:ext cx="3228480" cy="32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614240" rIns="870823080" bIns="1614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5" name="Google Shape;301;p37"/>
          <p:cNvSpPr/>
          <p:nvPr/>
        </p:nvSpPr>
        <p:spPr>
          <a:xfrm>
            <a:off x="1676520" y="4448160"/>
            <a:ext cx="2238120" cy="223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119240" rIns="870823080" bIns="111924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6" name="Google Shape;302;p37"/>
          <p:cNvSpPr/>
          <p:nvPr/>
        </p:nvSpPr>
        <p:spPr>
          <a:xfrm>
            <a:off x="3228840" y="4857840"/>
            <a:ext cx="1733040" cy="1733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866520" rIns="870823080" bIns="866520" anchor="t">
            <a:sp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DFBEC8-93F9-4162-C827-537A99C69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04" y="3146303"/>
            <a:ext cx="4297476" cy="15066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FC006-C352-F588-F21E-C2757E0C31AC}"/>
              </a:ext>
            </a:extLst>
          </p:cNvPr>
          <p:cNvSpPr txBox="1"/>
          <p:nvPr/>
        </p:nvSpPr>
        <p:spPr>
          <a:xfrm>
            <a:off x="560071" y="1752991"/>
            <a:ext cx="4790802" cy="742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FINKI-NeRF provides a full NeRF pipeline with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coarse and fine networks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DM Sans Light"/>
              </a:rPr>
              <a:t>, offering CLI commands for training, prediction, and dataset inspection focused on usability and extensibility.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59485" y="455143"/>
            <a:ext cx="8096040" cy="1152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Finki – NeRF Results</a:t>
            </a:r>
            <a:b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</a:b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9" name="Picture 8" descr="A yellow toy tractor with wheels&#10;&#10;AI-generated content may be incorrect.">
            <a:extLst>
              <a:ext uri="{FF2B5EF4-FFF2-40B4-BE49-F238E27FC236}">
                <a16:creationId xmlns:a16="http://schemas.microsoft.com/office/drawing/2014/main" id="{FDF98467-7CA0-9846-2E23-BFE18DA0F4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186" y="528162"/>
            <a:ext cx="2302329" cy="23023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D7F11A-BF1D-0F59-344C-E92D6C20C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698032"/>
            <a:ext cx="1775676" cy="1962590"/>
          </a:xfrm>
          <a:prstGeom prst="rect">
            <a:avLst/>
          </a:prstGeom>
        </p:spPr>
      </p:pic>
      <p:pic>
        <p:nvPicPr>
          <p:cNvPr id="13" name="Picture 12" descr="A yellow toy construction vehicle&#10;&#10;AI-generated content may be incorrect.">
            <a:extLst>
              <a:ext uri="{FF2B5EF4-FFF2-40B4-BE49-F238E27FC236}">
                <a16:creationId xmlns:a16="http://schemas.microsoft.com/office/drawing/2014/main" id="{30C1A091-9FDE-821F-C7B4-A3618D1921D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724" y="2903510"/>
            <a:ext cx="2133446" cy="21334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9BA059-FAAE-638A-1925-0DC6EBE1E9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903510"/>
            <a:ext cx="1910186" cy="18640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2">
            <a:extLst>
              <a:ext uri="{FF2B5EF4-FFF2-40B4-BE49-F238E27FC236}">
                <a16:creationId xmlns:a16="http://schemas.microsoft.com/office/drawing/2014/main" id="{CBF5CB67-18D0-9A4C-8DF5-26DEE5FB8011}"/>
              </a:ext>
            </a:extLst>
          </p:cNvPr>
          <p:cNvSpPr txBox="1">
            <a:spLocks/>
          </p:cNvSpPr>
          <p:nvPr/>
        </p:nvSpPr>
        <p:spPr>
          <a:xfrm>
            <a:off x="5746704" y="302593"/>
            <a:ext cx="4800093" cy="1107996"/>
          </a:xfrm>
          <a:prstGeom prst="rect">
            <a:avLst/>
          </a:prstGeom>
          <a:noFill/>
          <a:ln w="0">
            <a:noFill/>
          </a:ln>
        </p:spPr>
        <p:txBody>
          <a:bodyPr wrap="square" lIns="91440" tIns="91440" rIns="91440" bIns="9144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6000" dirty="0">
                <a:solidFill>
                  <a:schemeClr val="dk1"/>
                </a:solidFill>
                <a:latin typeface="Albert Sans"/>
                <a:ea typeface="Albert Sans"/>
              </a:rPr>
              <a:t>Thanks</a:t>
            </a:r>
            <a:endParaRPr lang="fr-FR" sz="6000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1">
            <a:extLst>
              <a:ext uri="{FF2B5EF4-FFF2-40B4-BE49-F238E27FC236}">
                <a16:creationId xmlns:a16="http://schemas.microsoft.com/office/drawing/2014/main" id="{75401CC8-DC32-8D88-B2B0-8DE3F49DC3E1}"/>
              </a:ext>
            </a:extLst>
          </p:cNvPr>
          <p:cNvSpPr txBox="1">
            <a:spLocks/>
          </p:cNvSpPr>
          <p:nvPr/>
        </p:nvSpPr>
        <p:spPr>
          <a:xfrm>
            <a:off x="2435157" y="3140257"/>
            <a:ext cx="3514320" cy="3693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" sz="1200" dirty="0">
                <a:solidFill>
                  <a:schemeClr val="dk1"/>
                </a:solidFill>
                <a:latin typeface="DM Sans Light"/>
                <a:ea typeface="DM Sans Light"/>
              </a:rPr>
              <a:t>Do you have any questions?</a:t>
            </a:r>
            <a:endParaRPr lang="en-US" sz="1200" dirty="0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3" name="PlaceHolder 1">
            <a:extLst>
              <a:ext uri="{FF2B5EF4-FFF2-40B4-BE49-F238E27FC236}">
                <a16:creationId xmlns:a16="http://schemas.microsoft.com/office/drawing/2014/main" id="{F7E76810-2A8B-5441-C81D-5AF46621F0F2}"/>
              </a:ext>
            </a:extLst>
          </p:cNvPr>
          <p:cNvSpPr txBox="1">
            <a:spLocks/>
          </p:cNvSpPr>
          <p:nvPr/>
        </p:nvSpPr>
        <p:spPr>
          <a:xfrm>
            <a:off x="6945975" y="4538319"/>
            <a:ext cx="3514320" cy="3693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" sz="1200" dirty="0">
                <a:solidFill>
                  <a:schemeClr val="dk1"/>
                </a:solidFill>
                <a:latin typeface="DM Sans Light"/>
              </a:rPr>
              <a:t>By Bojan Ivanovski 225014</a:t>
            </a:r>
            <a:endParaRPr lang="en-US" sz="1200" dirty="0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dvancements in Medical Genetics by Slidesgo">
  <a:themeElements>
    <a:clrScheme name="Simple Light">
      <a:dk1>
        <a:srgbClr val="FFFFFF"/>
      </a:dk1>
      <a:lt1>
        <a:srgbClr val="EEEEEE"/>
      </a:lt1>
      <a:dk2>
        <a:srgbClr val="787788"/>
      </a:dk2>
      <a:lt2>
        <a:srgbClr val="21283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vancements in Medical Genetics by Slidesgo">
  <a:themeElements>
    <a:clrScheme name="Simple Light">
      <a:dk1>
        <a:srgbClr val="FFFFFF"/>
      </a:dk1>
      <a:lt1>
        <a:srgbClr val="EEEEEE"/>
      </a:lt1>
      <a:dk2>
        <a:srgbClr val="787788"/>
      </a:dk2>
      <a:lt2>
        <a:srgbClr val="21283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277</Words>
  <Application>Microsoft Office PowerPoint</Application>
  <PresentationFormat>On-screen Show (16:9)</PresentationFormat>
  <Paragraphs>30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Albert Sans</vt:lpstr>
      <vt:lpstr>Aptos</vt:lpstr>
      <vt:lpstr>Arial</vt:lpstr>
      <vt:lpstr>Calibri</vt:lpstr>
      <vt:lpstr>DM Sans</vt:lpstr>
      <vt:lpstr>DM Sans Light</vt:lpstr>
      <vt:lpstr>OpenSymbol</vt:lpstr>
      <vt:lpstr>Symbol</vt:lpstr>
      <vt:lpstr>Wingdings</vt:lpstr>
      <vt:lpstr>Advancements in Medical Genetics by Slidesgo</vt:lpstr>
      <vt:lpstr>Advancements in Medical Genetics by Slidesgo</vt:lpstr>
      <vt:lpstr>Slidesgo Final Pages</vt:lpstr>
      <vt:lpstr>Finki - NeRF Overview</vt:lpstr>
      <vt:lpstr>Introduction</vt:lpstr>
      <vt:lpstr>NeRF Fundamentals</vt:lpstr>
      <vt:lpstr>NeRF Concept and Purpose</vt:lpstr>
      <vt:lpstr>Core NeRF Components and Pipeline</vt:lpstr>
      <vt:lpstr>Model Architecture</vt:lpstr>
      <vt:lpstr>Implementation and CLI Features</vt:lpstr>
      <vt:lpstr>Finki – NeRF Results 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Ивановски Бојан</cp:lastModifiedBy>
  <cp:revision>4</cp:revision>
  <dcterms:modified xsi:type="dcterms:W3CDTF">2025-09-17T23:22:50Z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2025-09-17T20:42:20Z</dcterms:created>
  <dc:creator>Unknown Creator</dc:creator>
  <dc:description/>
  <dc:language>en-US</dc:language>
  <cp:lastModifiedBy>Unknown Creator</cp:lastModifiedBy>
  <dcterms:modified xsi:type="dcterms:W3CDTF">2025-09-17T20:42:20Z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